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notesMasterIdLst>
    <p:notesMasterId r:id="rId21"/>
  </p:notesMasterIdLst>
  <p:sldIdLst>
    <p:sldId id="257" r:id="rId2"/>
    <p:sldId id="390" r:id="rId3"/>
    <p:sldId id="416" r:id="rId4"/>
    <p:sldId id="417" r:id="rId5"/>
    <p:sldId id="418" r:id="rId6"/>
    <p:sldId id="426" r:id="rId7"/>
    <p:sldId id="425" r:id="rId8"/>
    <p:sldId id="427" r:id="rId9"/>
    <p:sldId id="413" r:id="rId10"/>
    <p:sldId id="419" r:id="rId11"/>
    <p:sldId id="420" r:id="rId12"/>
    <p:sldId id="415" r:id="rId13"/>
    <p:sldId id="421" r:id="rId14"/>
    <p:sldId id="422" r:id="rId15"/>
    <p:sldId id="423" r:id="rId16"/>
    <p:sldId id="424" r:id="rId17"/>
    <p:sldId id="411" r:id="rId18"/>
    <p:sldId id="428" r:id="rId19"/>
    <p:sldId id="414" r:id="rId20"/>
  </p:sldIdLst>
  <p:sldSz cx="9144000" cy="6858000" type="screen4x3"/>
  <p:notesSz cx="6858000" cy="9144000"/>
  <p:custDataLst>
    <p:tags r:id="rId22"/>
  </p:custDataLst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FF00"/>
    <a:srgbClr val="62A757"/>
    <a:srgbClr val="AFAF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2750" autoAdjust="0"/>
  </p:normalViewPr>
  <p:slideViewPr>
    <p:cSldViewPr>
      <p:cViewPr varScale="1">
        <p:scale>
          <a:sx n="102" d="100"/>
          <a:sy n="102" d="100"/>
        </p:scale>
        <p:origin x="249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46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Relationship Id="rId27" Type="http://schemas.openxmlformats.org/officeDocument/2006/relationships/customXml" Target="../customXml/item1.xml"/><Relationship Id="rId30" Type="http://schemas.openxmlformats.org/officeDocument/2006/relationships/customXml" Target="../customXml/item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F04A87C-512E-4624-9062-886390E41AC6}" type="datetimeFigureOut">
              <a:rPr lang="es-ES"/>
              <a:pPr>
                <a:defRPr/>
              </a:pPr>
              <a:t>16/12/2019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761DE1E-0B3A-468E-ABAD-2EA1766D82A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963652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761DE1E-0B3A-468E-ABAD-2EA1766D82AF}" type="slidenum">
              <a:rPr lang="es-ES" smtClean="0"/>
              <a:pPr>
                <a:defRPr/>
              </a:pPr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52679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432505-D4F6-469A-8FCB-C541FAEA0ACE}" type="datetimeFigureOut">
              <a:rPr lang="es-MX" smtClean="0"/>
              <a:pPr>
                <a:defRPr/>
              </a:pPr>
              <a:t>16/12/2019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5B162D-D693-45E1-A325-0C179EAC077B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54929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F5E7F3-305F-4F37-96A9-5FEDFD2E8A71}" type="datetimeFigureOut">
              <a:rPr lang="es-MX" smtClean="0"/>
              <a:pPr>
                <a:defRPr/>
              </a:pPr>
              <a:t>16/12/2019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A81DF7-78F7-428C-8CEC-26E16BB20216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57974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F5E7F3-305F-4F37-96A9-5FEDFD2E8A71}" type="datetimeFigureOut">
              <a:rPr lang="es-MX" smtClean="0"/>
              <a:pPr>
                <a:defRPr/>
              </a:pPr>
              <a:t>16/12/2019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A81DF7-78F7-428C-8CEC-26E16BB20216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43182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F5E7F3-305F-4F37-96A9-5FEDFD2E8A71}" type="datetimeFigureOut">
              <a:rPr lang="es-MX" smtClean="0"/>
              <a:pPr>
                <a:defRPr/>
              </a:pPr>
              <a:t>16/12/2019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A81DF7-78F7-428C-8CEC-26E16BB20216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27038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F5E7F3-305F-4F37-96A9-5FEDFD2E8A71}" type="datetimeFigureOut">
              <a:rPr lang="es-MX" smtClean="0"/>
              <a:pPr>
                <a:defRPr/>
              </a:pPr>
              <a:t>16/12/2019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A81DF7-78F7-428C-8CEC-26E16BB20216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72361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F5E7F3-305F-4F37-96A9-5FEDFD2E8A71}" type="datetimeFigureOut">
              <a:rPr lang="es-MX" smtClean="0"/>
              <a:pPr>
                <a:defRPr/>
              </a:pPr>
              <a:t>16/12/2019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A81DF7-78F7-428C-8CEC-26E16BB20216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85582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C8735E-9145-425D-B988-1C9BB3FF7202}" type="datetimeFigureOut">
              <a:rPr lang="es-MX" smtClean="0"/>
              <a:pPr>
                <a:defRPr/>
              </a:pPr>
              <a:t>16/12/2019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A19651-0F26-4CCC-BA2B-3B3AF0B520E9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35197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16A11B-E162-40DD-A8F8-573C69990884}" type="datetimeFigureOut">
              <a:rPr lang="es-MX" smtClean="0"/>
              <a:pPr>
                <a:defRPr/>
              </a:pPr>
              <a:t>16/12/2019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1C80CF-7075-43E2-B9FA-92EB6C245029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17388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CCCB96-1140-470B-8C5C-9E7AC2FBC43B}" type="datetimeFigureOut">
              <a:rPr lang="es-MX" smtClean="0"/>
              <a:pPr>
                <a:defRPr/>
              </a:pPr>
              <a:t>16/12/2019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4EADDB-C026-4C94-94FA-77FD039528F2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3939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63349F-CAA3-4CF4-80B9-A4F9C735BB55}" type="datetimeFigureOut">
              <a:rPr lang="es-MX" smtClean="0"/>
              <a:pPr>
                <a:defRPr/>
              </a:pPr>
              <a:t>16/12/2019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B310DE-1BEB-400F-9714-A3F9CECC8895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3027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9FB6CA-775E-412E-B1E5-CD3B60A1C9CD}" type="datetimeFigureOut">
              <a:rPr lang="es-MX" smtClean="0"/>
              <a:pPr>
                <a:defRPr/>
              </a:pPr>
              <a:t>16/12/2019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7ADFF3-609F-48D3-86A0-A7D65AB03A39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50445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76E6B1-2F7A-4524-AC75-84D6FA7E683F}" type="datetimeFigureOut">
              <a:rPr lang="es-MX" smtClean="0"/>
              <a:pPr>
                <a:defRPr/>
              </a:pPr>
              <a:t>16/12/2019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617E27-C21F-49F8-B7A7-DA8CBA5EDA69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57431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F5E7F3-305F-4F37-96A9-5FEDFD2E8A71}" type="datetimeFigureOut">
              <a:rPr lang="es-MX" smtClean="0"/>
              <a:pPr>
                <a:defRPr/>
              </a:pPr>
              <a:t>16/12/2019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A81DF7-78F7-428C-8CEC-26E16BB20216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78900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40B7DEE-A112-42B8-92E9-EBB1713CAC08}" type="datetimeFigureOut">
              <a:rPr lang="es-MX" smtClean="0"/>
              <a:pPr>
                <a:defRPr/>
              </a:pPr>
              <a:t>16/12/2019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97E24B-A3D6-4C34-AA8C-EF8037C512CE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37984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4F9C83-35F5-4BB2-8873-9DB5A86ED34A}" type="datetimeFigureOut">
              <a:rPr lang="es-MX" smtClean="0"/>
              <a:pPr>
                <a:defRPr/>
              </a:pPr>
              <a:t>16/12/2019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E7E73A-DDBA-4E3D-88EF-9D1EDF0F1F4D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8839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66AEB6-1E45-4E86-ABD9-24B2F959E353}" type="datetimeFigureOut">
              <a:rPr lang="es-MX" smtClean="0"/>
              <a:pPr>
                <a:defRPr/>
              </a:pPr>
              <a:t>16/12/2019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432E7B-6A73-4DE1-9D2B-3991C023D184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49719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EF5E7F3-305F-4F37-96A9-5FEDFD2E8A71}" type="datetimeFigureOut">
              <a:rPr lang="es-MX" smtClean="0"/>
              <a:pPr>
                <a:defRPr/>
              </a:pPr>
              <a:t>16/12/2019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AA81DF7-78F7-428C-8CEC-26E16BB20216}" type="slidenum">
              <a:rPr lang="es-MX" smtClean="0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92848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  <p:sldLayoutId id="2147484176" r:id="rId12"/>
    <p:sldLayoutId id="2147484177" r:id="rId13"/>
    <p:sldLayoutId id="2147484178" r:id="rId14"/>
    <p:sldLayoutId id="2147484179" r:id="rId15"/>
    <p:sldLayoutId id="214748418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ahernandez@cnsf.gob.mx" TargetMode="External"/><Relationship Id="rId2" Type="http://schemas.openxmlformats.org/officeDocument/2006/relationships/hyperlink" Target="mailto:rsevilla@cnsf.gob.mx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0" name="4 CuadroTexto"/>
          <p:cNvSpPr txBox="1">
            <a:spLocks noChangeArrowheads="1"/>
          </p:cNvSpPr>
          <p:nvPr/>
        </p:nvSpPr>
        <p:spPr bwMode="auto">
          <a:xfrm>
            <a:off x="1187624" y="2276872"/>
            <a:ext cx="6715125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ES" sz="3600" dirty="0"/>
              <a:t>TALLER DEL SISTEMA ESTADISTICO DE SALUD </a:t>
            </a:r>
          </a:p>
          <a:p>
            <a:pPr algn="ctr" eaLnBrk="1" hangingPunct="1"/>
            <a:endParaRPr lang="es-ES" dirty="0"/>
          </a:p>
          <a:p>
            <a:pPr algn="ctr" eaLnBrk="1" hangingPunct="1"/>
            <a:r>
              <a:rPr lang="es-ES" sz="2400" dirty="0"/>
              <a:t>Diciembre 2019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1285847" y="230187"/>
            <a:ext cx="6715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Prima Devengada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4 CuadroTexto"/>
          <p:cNvSpPr txBox="1">
            <a:spLocks noChangeArrowheads="1"/>
          </p:cNvSpPr>
          <p:nvPr/>
        </p:nvSpPr>
        <p:spPr bwMode="auto">
          <a:xfrm>
            <a:off x="717134" y="1196752"/>
            <a:ext cx="65527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s-ES" b="1" dirty="0">
                <a:solidFill>
                  <a:srgbClr val="FF0000"/>
                </a:solidFill>
              </a:rPr>
              <a:t>Ejemplo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717134" y="2888359"/>
            <a:ext cx="6735186" cy="0"/>
          </a:xfrm>
          <a:prstGeom prst="line">
            <a:avLst/>
          </a:prstGeom>
          <a:ln w="254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717134" y="2672335"/>
            <a:ext cx="0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>
            <a:off x="4139952" y="2672335"/>
            <a:ext cx="0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7452320" y="2672335"/>
            <a:ext cx="0" cy="3600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4796614" y="2364558"/>
            <a:ext cx="933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rgbClr val="3F92D1"/>
                </a:solidFill>
              </a:rPr>
              <a:t>2019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2446545" y="2364558"/>
            <a:ext cx="9336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rgbClr val="3F92D1"/>
                </a:solidFill>
              </a:rPr>
              <a:t>2018</a:t>
            </a:r>
          </a:p>
        </p:txBody>
      </p:sp>
      <p:cxnSp>
        <p:nvCxnSpPr>
          <p:cNvPr id="13" name="12 Conector recto"/>
          <p:cNvCxnSpPr/>
          <p:nvPr/>
        </p:nvCxnSpPr>
        <p:spPr>
          <a:xfrm>
            <a:off x="1486478" y="2888359"/>
            <a:ext cx="423765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792799" y="3086379"/>
            <a:ext cx="1402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/>
              <a:t>Inicio vigencia</a:t>
            </a:r>
          </a:p>
          <a:p>
            <a:pPr algn="ctr"/>
            <a:endParaRPr lang="es-MX" sz="1200" b="1" dirty="0"/>
          </a:p>
          <a:p>
            <a:pPr algn="ctr"/>
            <a:r>
              <a:rPr lang="es-MX" sz="1200" b="1" dirty="0"/>
              <a:t>01/04/2018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5444670" y="2997550"/>
            <a:ext cx="10715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/>
              <a:t>Fin</a:t>
            </a:r>
          </a:p>
          <a:p>
            <a:pPr algn="ctr"/>
            <a:r>
              <a:rPr lang="es-MX" sz="1200" b="1" dirty="0"/>
              <a:t>Vigencia</a:t>
            </a:r>
          </a:p>
          <a:p>
            <a:pPr algn="ctr"/>
            <a:endParaRPr lang="es-MX" sz="1200" b="1" dirty="0"/>
          </a:p>
          <a:p>
            <a:pPr algn="ctr"/>
            <a:r>
              <a:rPr lang="es-MX" sz="1200" b="1" dirty="0"/>
              <a:t>30/03/2019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2630222" y="3012630"/>
            <a:ext cx="933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/>
              <a:t>30,137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4358414" y="3023663"/>
            <a:ext cx="933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/>
              <a:t>9,863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2521249" y="3580412"/>
            <a:ext cx="11765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rgbClr val="3F92D1"/>
                </a:solidFill>
              </a:rPr>
              <a:t>Prima Devengada</a:t>
            </a:r>
          </a:p>
        </p:txBody>
      </p:sp>
      <p:cxnSp>
        <p:nvCxnSpPr>
          <p:cNvPr id="19" name="18 Conector recto de flecha"/>
          <p:cNvCxnSpPr>
            <a:stCxn id="18" idx="0"/>
          </p:cNvCxnSpPr>
          <p:nvPr/>
        </p:nvCxnSpPr>
        <p:spPr>
          <a:xfrm flipV="1">
            <a:off x="3109516" y="3213696"/>
            <a:ext cx="0" cy="3667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4334009" y="3615407"/>
            <a:ext cx="1102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rgbClr val="3F92D1"/>
                </a:solidFill>
              </a:rPr>
              <a:t>Prima Devengada</a:t>
            </a:r>
          </a:p>
        </p:txBody>
      </p:sp>
      <p:cxnSp>
        <p:nvCxnSpPr>
          <p:cNvPr id="21" name="20 Conector recto de flecha"/>
          <p:cNvCxnSpPr>
            <a:stCxn id="20" idx="0"/>
          </p:cNvCxnSpPr>
          <p:nvPr/>
        </p:nvCxnSpPr>
        <p:spPr>
          <a:xfrm flipV="1">
            <a:off x="4885053" y="3268437"/>
            <a:ext cx="0" cy="3469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4 CuadroTexto"/>
          <p:cNvSpPr txBox="1">
            <a:spLocks noChangeArrowheads="1"/>
          </p:cNvSpPr>
          <p:nvPr/>
        </p:nvSpPr>
        <p:spPr bwMode="auto">
          <a:xfrm>
            <a:off x="717134" y="4401979"/>
            <a:ext cx="65527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s-ES" sz="1500" dirty="0">
                <a:solidFill>
                  <a:srgbClr val="C00000"/>
                </a:solidFill>
              </a:rPr>
              <a:t>Prima Devengada 2018  = </a:t>
            </a:r>
            <a:r>
              <a:rPr lang="es-ES" sz="1500" dirty="0"/>
              <a:t>30,137</a:t>
            </a:r>
          </a:p>
        </p:txBody>
      </p:sp>
      <p:sp>
        <p:nvSpPr>
          <p:cNvPr id="23" name="4 CuadroTexto"/>
          <p:cNvSpPr txBox="1">
            <a:spLocks noChangeArrowheads="1"/>
          </p:cNvSpPr>
          <p:nvPr/>
        </p:nvSpPr>
        <p:spPr bwMode="auto">
          <a:xfrm>
            <a:off x="755576" y="4906035"/>
            <a:ext cx="655272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s-ES" sz="1500" dirty="0">
                <a:solidFill>
                  <a:srgbClr val="C00000"/>
                </a:solidFill>
              </a:rPr>
              <a:t>Prima Devengada 2019 = </a:t>
            </a:r>
            <a:r>
              <a:rPr lang="es-ES" sz="1500" dirty="0"/>
              <a:t>40,000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2762596" y="1698058"/>
            <a:ext cx="24618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>
                <a:solidFill>
                  <a:srgbClr val="C00000"/>
                </a:solidFill>
              </a:rPr>
              <a:t>Prima Emitida </a:t>
            </a:r>
            <a:r>
              <a:rPr lang="es-MX" sz="1400" b="1" dirty="0"/>
              <a:t>= 40,000</a:t>
            </a:r>
          </a:p>
        </p:txBody>
      </p:sp>
    </p:spTree>
    <p:extLst>
      <p:ext uri="{BB962C8B-B14F-4D97-AF65-F5344CB8AC3E}">
        <p14:creationId xmlns:p14="http://schemas.microsoft.com/office/powerpoint/2010/main" val="189566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6" grpId="0" autoUpdateAnimBg="0"/>
      <p:bldP spid="22" grpId="0" autoUpdateAnimBg="0"/>
      <p:bldP spid="2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1285875" y="230188"/>
            <a:ext cx="6715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VALIDACIONES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4 CuadroTexto"/>
          <p:cNvSpPr txBox="1">
            <a:spLocks noChangeArrowheads="1"/>
          </p:cNvSpPr>
          <p:nvPr/>
        </p:nvSpPr>
        <p:spPr bwMode="auto">
          <a:xfrm>
            <a:off x="683568" y="1209526"/>
            <a:ext cx="6552728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719138" indent="-719138" algn="just"/>
            <a:r>
              <a:rPr lang="es-ES" b="1" dirty="0">
                <a:solidFill>
                  <a:srgbClr val="C00000"/>
                </a:solidFill>
              </a:rPr>
              <a:t>Otros</a:t>
            </a:r>
          </a:p>
          <a:p>
            <a:pPr marL="719138" indent="-719138" algn="just"/>
            <a:endParaRPr lang="es-ES" b="1" dirty="0">
              <a:solidFill>
                <a:srgbClr val="C00000"/>
              </a:solidFill>
            </a:endParaRPr>
          </a:p>
          <a:p>
            <a:pPr algn="just"/>
            <a:r>
              <a:rPr lang="es-ES" dirty="0"/>
              <a:t>Cuando se utilice la opción de otros en un catálogo, el número de registros con dicha opción no debe ser mayor al 5% del número de registros de la cartera</a:t>
            </a:r>
          </a:p>
        </p:txBody>
      </p:sp>
      <p:sp>
        <p:nvSpPr>
          <p:cNvPr id="2" name="1 Rectángulo"/>
          <p:cNvSpPr/>
          <p:nvPr/>
        </p:nvSpPr>
        <p:spPr>
          <a:xfrm>
            <a:off x="827584" y="2996952"/>
            <a:ext cx="64087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9138" indent="-719138" algn="just"/>
            <a:r>
              <a:rPr lang="es-ES" b="1" dirty="0">
                <a:solidFill>
                  <a:srgbClr val="C00000"/>
                </a:solidFill>
              </a:rPr>
              <a:t>Ejemplo</a:t>
            </a:r>
          </a:p>
          <a:p>
            <a:pPr marL="719138" indent="-719138" algn="just"/>
            <a:endParaRPr lang="es-ES" b="1" dirty="0">
              <a:solidFill>
                <a:srgbClr val="C000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dirty="0"/>
              <a:t>Si el Grupo Familiar es igual a “05” (otros) entonces la suma de los registros / registros totales debe ser menor o igual al 5%</a:t>
            </a:r>
          </a:p>
        </p:txBody>
      </p:sp>
    </p:spTree>
    <p:extLst>
      <p:ext uri="{BB962C8B-B14F-4D97-AF65-F5344CB8AC3E}">
        <p14:creationId xmlns:p14="http://schemas.microsoft.com/office/powerpoint/2010/main" val="199315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1285875" y="230188"/>
            <a:ext cx="6715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VALIDACIONES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4 CuadroTexto"/>
          <p:cNvSpPr txBox="1">
            <a:spLocks noChangeArrowheads="1"/>
          </p:cNvSpPr>
          <p:nvPr/>
        </p:nvSpPr>
        <p:spPr bwMode="auto">
          <a:xfrm>
            <a:off x="683568" y="1209526"/>
            <a:ext cx="655272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719138" indent="-719138" algn="just"/>
            <a:r>
              <a:rPr lang="es-ES" b="1" dirty="0">
                <a:solidFill>
                  <a:srgbClr val="C00000"/>
                </a:solidFill>
              </a:rPr>
              <a:t>Estatus y Fechas</a:t>
            </a:r>
          </a:p>
          <a:p>
            <a:pPr marL="719138" indent="-719138" algn="just"/>
            <a:endParaRPr lang="es-ES" b="1" dirty="0">
              <a:solidFill>
                <a:srgbClr val="C00000"/>
              </a:solidFill>
            </a:endParaRPr>
          </a:p>
          <a:p>
            <a:pPr algn="just"/>
            <a:r>
              <a:rPr lang="es-ES" dirty="0"/>
              <a:t>Se validará que exista una consistencia entre el Estatus y las fechas de Fin de Vigencia y Fecha de Baja</a:t>
            </a:r>
          </a:p>
        </p:txBody>
      </p:sp>
      <p:sp>
        <p:nvSpPr>
          <p:cNvPr id="2" name="1 Rectángulo"/>
          <p:cNvSpPr/>
          <p:nvPr/>
        </p:nvSpPr>
        <p:spPr>
          <a:xfrm>
            <a:off x="827584" y="2743760"/>
            <a:ext cx="66967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9138" indent="-719138" algn="just"/>
            <a:r>
              <a:rPr lang="es-ES" b="1" dirty="0">
                <a:solidFill>
                  <a:srgbClr val="C00000"/>
                </a:solidFill>
              </a:rPr>
              <a:t>Ejemplos</a:t>
            </a:r>
          </a:p>
          <a:p>
            <a:pPr marL="719138" indent="-719138" algn="just"/>
            <a:endParaRPr lang="es-ES" b="1" dirty="0">
              <a:solidFill>
                <a:srgbClr val="C000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dirty="0"/>
              <a:t>Si Estatus = "2“ (expirada en el año de reporte) entonces año del fin de Vigencia debe ser igual al Año de Reporte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MX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dirty="0"/>
              <a:t>Si Estatus = "1" (en vigor) entonces el Fin de Vigencia debe ser mayor a la Fecha de Corte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MX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dirty="0"/>
              <a:t>Si Estatus &lt;&gt; {"1","6"} (vigor, anticipada) entonces la Fecha de Baja es distinta de vacío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8529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1285875" y="230188"/>
            <a:ext cx="6715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VALIDACIONES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4 CuadroTexto"/>
          <p:cNvSpPr txBox="1">
            <a:spLocks noChangeArrowheads="1"/>
          </p:cNvSpPr>
          <p:nvPr/>
        </p:nvSpPr>
        <p:spPr bwMode="auto">
          <a:xfrm>
            <a:off x="683568" y="1209526"/>
            <a:ext cx="655272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719138" indent="-719138" algn="just"/>
            <a:r>
              <a:rPr lang="es-ES" b="1" dirty="0">
                <a:solidFill>
                  <a:srgbClr val="C00000"/>
                </a:solidFill>
              </a:rPr>
              <a:t>Fechas</a:t>
            </a:r>
          </a:p>
          <a:p>
            <a:pPr marL="719138" indent="-719138" algn="just"/>
            <a:endParaRPr lang="es-ES" b="1" dirty="0">
              <a:solidFill>
                <a:srgbClr val="C00000"/>
              </a:solidFill>
            </a:endParaRPr>
          </a:p>
          <a:p>
            <a:pPr algn="just"/>
            <a:r>
              <a:rPr lang="es-ES" dirty="0"/>
              <a:t>Se validará la consistencia de las fechas reportadas en relación con las otras fechas</a:t>
            </a:r>
          </a:p>
        </p:txBody>
      </p:sp>
      <p:sp>
        <p:nvSpPr>
          <p:cNvPr id="2" name="1 Rectángulo"/>
          <p:cNvSpPr/>
          <p:nvPr/>
        </p:nvSpPr>
        <p:spPr>
          <a:xfrm>
            <a:off x="827584" y="2743760"/>
            <a:ext cx="66967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9138" indent="-719138" algn="just"/>
            <a:r>
              <a:rPr lang="es-ES" b="1" dirty="0">
                <a:solidFill>
                  <a:srgbClr val="C00000"/>
                </a:solidFill>
              </a:rPr>
              <a:t>Ejemplos</a:t>
            </a:r>
          </a:p>
          <a:p>
            <a:pPr marL="719138" indent="-719138" algn="just"/>
            <a:endParaRPr lang="es-ES" b="1" dirty="0">
              <a:solidFill>
                <a:srgbClr val="C000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dirty="0"/>
              <a:t>La Fecha de Alta debe ser mayor o igual al Inicio de Vigencia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MX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dirty="0"/>
              <a:t>El año de la Fecha de Nacimiento debe ser menor o igual al año de la Fecha de Reporte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MX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dirty="0"/>
              <a:t>El Fin de Vigencia debe ser mayor o igual a la Fecha de Baja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MX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dirty="0"/>
              <a:t>El Inicio de vigencia debe ser menor al fin de Vigencia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581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1285875" y="230188"/>
            <a:ext cx="6715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VALIDACIONES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4 CuadroTexto"/>
          <p:cNvSpPr txBox="1">
            <a:spLocks noChangeArrowheads="1"/>
          </p:cNvSpPr>
          <p:nvPr/>
        </p:nvSpPr>
        <p:spPr bwMode="auto">
          <a:xfrm>
            <a:off x="683568" y="1209526"/>
            <a:ext cx="655272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719138" indent="-719138" algn="just"/>
            <a:r>
              <a:rPr lang="es-ES" b="1" dirty="0">
                <a:solidFill>
                  <a:srgbClr val="C00000"/>
                </a:solidFill>
              </a:rPr>
              <a:t>Primas </a:t>
            </a:r>
          </a:p>
          <a:p>
            <a:pPr marL="719138" indent="-719138" algn="just"/>
            <a:endParaRPr lang="es-ES" b="1" dirty="0">
              <a:solidFill>
                <a:srgbClr val="C00000"/>
              </a:solidFill>
            </a:endParaRPr>
          </a:p>
          <a:p>
            <a:pPr algn="just"/>
            <a:r>
              <a:rPr lang="es-ES" dirty="0"/>
              <a:t>Se validará la consistencia de la Prima Emitida y la Prima Devengada</a:t>
            </a:r>
          </a:p>
        </p:txBody>
      </p:sp>
      <p:sp>
        <p:nvSpPr>
          <p:cNvPr id="2" name="1 Rectángulo"/>
          <p:cNvSpPr/>
          <p:nvPr/>
        </p:nvSpPr>
        <p:spPr>
          <a:xfrm>
            <a:off x="827584" y="2743760"/>
            <a:ext cx="669674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9138" indent="-719138" algn="just"/>
            <a:r>
              <a:rPr lang="es-ES" b="1" dirty="0">
                <a:solidFill>
                  <a:srgbClr val="C00000"/>
                </a:solidFill>
              </a:rPr>
              <a:t>Ejemplos</a:t>
            </a:r>
          </a:p>
          <a:p>
            <a:pPr marL="719138" indent="-719138" algn="just"/>
            <a:endParaRPr lang="es-ES" b="1" dirty="0">
              <a:solidFill>
                <a:srgbClr val="C000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dirty="0"/>
              <a:t>Si el Inicio de Vigencia es mayor a la Fecha de Corte entonces la Prima Devengada es igual a cero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MX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dirty="0"/>
              <a:t>Si el año de la Fecha de alta es igual al Año de Reporte y la Fecha de Baja es vacía entonces la Prima Emitida es mayor a cero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MX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dirty="0"/>
              <a:t>Si la Prima Emitida es mayor o igual a cero entonces la Prima devengada es mayor o igual a cero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59752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1285875" y="230188"/>
            <a:ext cx="6715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VALIDACIONES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4 CuadroTexto"/>
          <p:cNvSpPr txBox="1">
            <a:spLocks noChangeArrowheads="1"/>
          </p:cNvSpPr>
          <p:nvPr/>
        </p:nvSpPr>
        <p:spPr bwMode="auto">
          <a:xfrm>
            <a:off x="683568" y="1209526"/>
            <a:ext cx="655272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719138" indent="-719138" algn="just"/>
            <a:r>
              <a:rPr lang="es-ES" b="1" dirty="0">
                <a:solidFill>
                  <a:srgbClr val="C00000"/>
                </a:solidFill>
              </a:rPr>
              <a:t>Deducible, Coaseguro y Copago</a:t>
            </a:r>
          </a:p>
          <a:p>
            <a:pPr marL="719138" indent="-719138" algn="just"/>
            <a:endParaRPr lang="es-ES" b="1" dirty="0">
              <a:solidFill>
                <a:srgbClr val="C00000"/>
              </a:solidFill>
            </a:endParaRPr>
          </a:p>
          <a:p>
            <a:pPr algn="just"/>
            <a:r>
              <a:rPr lang="es-ES" dirty="0"/>
              <a:t>Se validará la relación que existe entre la participación del asegurado y el monto reclamado</a:t>
            </a:r>
          </a:p>
        </p:txBody>
      </p:sp>
      <p:sp>
        <p:nvSpPr>
          <p:cNvPr id="2" name="1 Rectángulo"/>
          <p:cNvSpPr/>
          <p:nvPr/>
        </p:nvSpPr>
        <p:spPr>
          <a:xfrm>
            <a:off x="683568" y="2564904"/>
            <a:ext cx="698477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9138" indent="-719138" algn="just"/>
            <a:r>
              <a:rPr lang="es-ES" b="1" dirty="0">
                <a:solidFill>
                  <a:srgbClr val="C00000"/>
                </a:solidFill>
              </a:rPr>
              <a:t>Ejemplos</a:t>
            </a:r>
          </a:p>
          <a:p>
            <a:pPr marL="719138" indent="-719138" algn="just"/>
            <a:endParaRPr lang="es-ES" b="1" dirty="0">
              <a:solidFill>
                <a:srgbClr val="C000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dirty="0"/>
              <a:t>La suma del Deducible o Copago mas el Coaseguro deben ser menores o iguales a la suma del Monto de Hospitalización más los Honorarios Médicos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MX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dirty="0"/>
              <a:t>Si el Deducible o Copago es mayor a cero entonces el Monto de Hospitalización o Honorarios Médicos son mayores a cero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MX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dirty="0"/>
              <a:t>El Monto de Coaseguro debe ser menor al Límite Máximo de Responsabilidad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5928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1285875" y="230188"/>
            <a:ext cx="6715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VALIDACIONES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4 CuadroTexto"/>
          <p:cNvSpPr txBox="1">
            <a:spLocks noChangeArrowheads="1"/>
          </p:cNvSpPr>
          <p:nvPr/>
        </p:nvSpPr>
        <p:spPr bwMode="auto">
          <a:xfrm>
            <a:off x="539552" y="1209526"/>
            <a:ext cx="6696744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s-ES" b="1" dirty="0">
                <a:solidFill>
                  <a:srgbClr val="C00000"/>
                </a:solidFill>
              </a:rPr>
              <a:t>Monto de Hospitalización, Honorarios Médicos y Consultas</a:t>
            </a:r>
          </a:p>
          <a:p>
            <a:pPr marL="719138" indent="-719138" algn="just"/>
            <a:endParaRPr lang="es-ES" b="1" dirty="0">
              <a:solidFill>
                <a:srgbClr val="C00000"/>
              </a:solidFill>
            </a:endParaRPr>
          </a:p>
          <a:p>
            <a:pPr algn="just"/>
            <a:r>
              <a:rPr lang="es-ES" dirty="0"/>
              <a:t>Se validará la consistencia de los montos reclamados</a:t>
            </a:r>
          </a:p>
        </p:txBody>
      </p:sp>
      <p:sp>
        <p:nvSpPr>
          <p:cNvPr id="2" name="1 Rectángulo"/>
          <p:cNvSpPr/>
          <p:nvPr/>
        </p:nvSpPr>
        <p:spPr>
          <a:xfrm>
            <a:off x="539552" y="2420888"/>
            <a:ext cx="73448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9138" indent="-719138" algn="just"/>
            <a:r>
              <a:rPr lang="es-ES" b="1" dirty="0">
                <a:solidFill>
                  <a:srgbClr val="C00000"/>
                </a:solidFill>
              </a:rPr>
              <a:t>Ejemplos</a:t>
            </a:r>
          </a:p>
          <a:p>
            <a:pPr marL="719138" indent="-719138" algn="just"/>
            <a:endParaRPr lang="es-ES" b="1" dirty="0">
              <a:solidFill>
                <a:srgbClr val="C0000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dirty="0"/>
              <a:t>Si la Fecha de Prestación de Servicios es igual al año de Reporte y la Moneda es nacional entonces el Monto de la Atención es mayor o igual a cero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MX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dirty="0"/>
              <a:t>El Monto de la Hospitalización debe ser mayor a 500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MX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dirty="0"/>
              <a:t>Si el Límite Máximo de Responsabilidad es distinto de cero entonces la suma del Monto de Hospitalización y Honorarios Médicos deben ser menores o iguales al Límite Máximo de Responsabilidad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60578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1285875" y="230188"/>
            <a:ext cx="6715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Tolerancia Cero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4 CuadroTexto"/>
          <p:cNvSpPr txBox="1">
            <a:spLocks noChangeArrowheads="1"/>
          </p:cNvSpPr>
          <p:nvPr/>
        </p:nvSpPr>
        <p:spPr bwMode="auto">
          <a:xfrm>
            <a:off x="755576" y="1325667"/>
            <a:ext cx="6552728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2000" dirty="0"/>
              <a:t>Algunas validaciones que se realizan en el SEIVE tendrán tolerancia cero.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ES" sz="20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2000" dirty="0"/>
              <a:t>El SEIVE solo valida campos de la misma tabla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ES" sz="20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2000" dirty="0"/>
              <a:t>Si una validación tiene tolerancia cero, significa que si un registro no cumple la validación se rechaza toda la base de datos.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ES" sz="20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2000" dirty="0"/>
              <a:t>Para la entrega del ejercicio 2020 se agregarán validaciones entre tablas en el SEIVE con tolerancia cero.</a:t>
            </a:r>
          </a:p>
        </p:txBody>
      </p:sp>
    </p:spTree>
    <p:extLst>
      <p:ext uri="{BB962C8B-B14F-4D97-AF65-F5344CB8AC3E}">
        <p14:creationId xmlns:p14="http://schemas.microsoft.com/office/powerpoint/2010/main" val="2333676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1285875" y="230188"/>
            <a:ext cx="6715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Tolerancia Cero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4 CuadroTexto"/>
          <p:cNvSpPr txBox="1">
            <a:spLocks noChangeArrowheads="1"/>
          </p:cNvSpPr>
          <p:nvPr/>
        </p:nvSpPr>
        <p:spPr bwMode="auto">
          <a:xfrm>
            <a:off x="611560" y="1268760"/>
            <a:ext cx="6768752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s-ES" sz="2000" b="1" dirty="0">
                <a:solidFill>
                  <a:srgbClr val="C00000"/>
                </a:solidFill>
              </a:rPr>
              <a:t>Ejemplos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MX" sz="20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sz="2000" dirty="0"/>
              <a:t>Si Estatus = "3“ (cancelada en el año de reporte) entonces el año de la Fecha de Baja es igual al Año de Reporte</a:t>
            </a:r>
            <a:endParaRPr lang="es-ES" sz="20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ES" sz="20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2000" dirty="0"/>
              <a:t>El Fin de Vigencia debe ser mayor o igual a la Fecha de Alta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ES" sz="20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2000" dirty="0"/>
              <a:t>El Año póliza debe ser menor o igual a la Antigüedad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ES" sz="20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2000" dirty="0"/>
              <a:t>El Monto de Deducible o Copago debe ser mayor o igual a cero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ES" sz="20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2000" dirty="0"/>
              <a:t>El valor de la variable Tipo de Atención debe estar en el catálogo</a:t>
            </a:r>
          </a:p>
        </p:txBody>
      </p:sp>
    </p:spTree>
    <p:extLst>
      <p:ext uri="{BB962C8B-B14F-4D97-AF65-F5344CB8AC3E}">
        <p14:creationId xmlns:p14="http://schemas.microsoft.com/office/powerpoint/2010/main" val="3635403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1285875" y="230188"/>
            <a:ext cx="6715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Teléfonos de Consulta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4 CuadroTexto"/>
          <p:cNvSpPr txBox="1">
            <a:spLocks noChangeArrowheads="1"/>
          </p:cNvSpPr>
          <p:nvPr/>
        </p:nvSpPr>
        <p:spPr bwMode="auto">
          <a:xfrm>
            <a:off x="611560" y="1268760"/>
            <a:ext cx="6768752" cy="263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54013" indent="-354013" algn="just">
              <a:spcAft>
                <a:spcPts val="1800"/>
              </a:spcAft>
            </a:pPr>
            <a:endParaRPr lang="es-MX" sz="2000" b="1" dirty="0">
              <a:latin typeface="Century Gothic" panose="020B0502020202020204" pitchFamily="34" charset="0"/>
            </a:endParaRPr>
          </a:p>
          <a:p>
            <a:pPr marL="2243138" indent="-2243138" algn="just">
              <a:spcAft>
                <a:spcPts val="1800"/>
              </a:spcAft>
              <a:tabLst>
                <a:tab pos="2243138" algn="l"/>
                <a:tab pos="2328863" algn="l"/>
              </a:tabLst>
            </a:pPr>
            <a:r>
              <a:rPr lang="es-MX" sz="2000" b="1" dirty="0">
                <a:latin typeface="Century Gothic" panose="020B0502020202020204" pitchFamily="34" charset="0"/>
              </a:rPr>
              <a:t>Ricardo Sevilla   		</a:t>
            </a:r>
            <a:r>
              <a:rPr lang="es-MX" sz="2000" dirty="0">
                <a:latin typeface="Century Gothic" panose="020B0502020202020204" pitchFamily="34" charset="0"/>
              </a:rPr>
              <a:t>5724-7634 					</a:t>
            </a:r>
            <a:r>
              <a:rPr lang="es-MX" sz="2000" dirty="0">
                <a:latin typeface="Century Gothic" panose="020B0502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rsevilla@cnsf.gob.mx</a:t>
            </a:r>
            <a:endParaRPr lang="es-MX" sz="2000" dirty="0">
              <a:latin typeface="Century Gothic" panose="020B0502020202020204" pitchFamily="34" charset="0"/>
            </a:endParaRPr>
          </a:p>
          <a:p>
            <a:pPr marL="354013" indent="-354013" algn="just">
              <a:spcAft>
                <a:spcPts val="1800"/>
              </a:spcAft>
            </a:pPr>
            <a:endParaRPr lang="es-MX" sz="2000" b="1" dirty="0">
              <a:latin typeface="Century Gothic" panose="020B0502020202020204" pitchFamily="34" charset="0"/>
            </a:endParaRPr>
          </a:p>
          <a:p>
            <a:pPr marL="2243138" indent="-2243138" algn="just" defTabSz="747713">
              <a:spcAft>
                <a:spcPts val="1800"/>
              </a:spcAft>
              <a:tabLst>
                <a:tab pos="1970088" algn="l"/>
              </a:tabLst>
            </a:pPr>
            <a:r>
              <a:rPr lang="es-MX" sz="2000" b="1" dirty="0">
                <a:latin typeface="Century Gothic" panose="020B0502020202020204" pitchFamily="34" charset="0"/>
              </a:rPr>
              <a:t>Aldo Hernández</a:t>
            </a:r>
            <a:r>
              <a:rPr lang="es-MX" sz="2000" dirty="0">
                <a:latin typeface="Century Gothic" panose="020B0502020202020204" pitchFamily="34" charset="0"/>
              </a:rPr>
              <a:t> 	5724-7665 			</a:t>
            </a:r>
            <a:r>
              <a:rPr lang="es-MX" sz="2000" dirty="0">
                <a:latin typeface="Century Gothic" panose="020B0502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arhernandez@cnsf.gob.mx</a:t>
            </a:r>
            <a:endParaRPr lang="es-MX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085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1285875" y="230188"/>
            <a:ext cx="6715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DATOS GENERALES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755576" y="1450519"/>
            <a:ext cx="6552728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2000" dirty="0"/>
              <a:t>Se reportarán las pólizas o asegurados que hayan estado en vigor al menos un día del 1º de enero al 31 de diciembre del ejercicio que se reporta.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ES" sz="20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ES" sz="2000" dirty="0"/>
              <a:t>Se reportarán las pólizas que hayan tenido un movimiento contablemente en el ejercicio de reporte</a:t>
            </a:r>
          </a:p>
        </p:txBody>
      </p:sp>
    </p:spTree>
    <p:extLst>
      <p:ext uri="{BB962C8B-B14F-4D97-AF65-F5344CB8AC3E}">
        <p14:creationId xmlns:p14="http://schemas.microsoft.com/office/powerpoint/2010/main" val="2137841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755576" y="230188"/>
            <a:ext cx="6715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SINIESTROS DE EVENTOS HOSPITALARIOS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755576" y="1450519"/>
            <a:ext cx="6552728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es-ES" sz="2000" dirty="0"/>
              <a:t>Se reportarán las pólizas que hayan realizado una reclamación por una atención hospitalaria durante el periodo de reporte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endParaRPr lang="es-ES" sz="2000" dirty="0"/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es-ES" sz="2000" dirty="0"/>
              <a:t>Se reportarán los siniestros que hayan presentado un movimiento contable en el ejercicio del reporte sin importar la fecha en que se realizó la reclamación.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4168383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755576" y="230188"/>
            <a:ext cx="6715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SINIESTROS DE EVENTOS NO HOSPITALARIOS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755576" y="1450519"/>
            <a:ext cx="6552728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es-ES" sz="2000" dirty="0"/>
              <a:t>Se reportarán las pólizas que hayan realizado una reclamación de una atención por consulta durante el periodo de reporte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endParaRPr lang="es-ES" sz="2000" dirty="0"/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es-ES" sz="2000" dirty="0"/>
              <a:t>Se reportarán los siniestros que hayan presentado un movimiento contable en el ejercicio del reporte sin importar la fecha en que se realizó la reclamación.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521667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755576" y="230188"/>
            <a:ext cx="6715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NOMBRE DE ARCHIVOS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742743" y="1124744"/>
            <a:ext cx="6552728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s-ES" sz="1500" dirty="0"/>
              <a:t>El nombre de cada tabla estará conformado por 22 caracteres alfanuméricos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400" dirty="0"/>
              <a:t>Las seis primeras posiciones estarán reservadas al identificador del producto: RR8SAL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400" dirty="0"/>
              <a:t>De la séptima a la novena posiciones deberá ponerse la clave correspondiente al identificador del archivo, según corresponda:</a:t>
            </a:r>
            <a:endParaRPr lang="es-MX" sz="1400" dirty="0"/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endParaRPr lang="es-ES" sz="1000" dirty="0"/>
          </a:p>
          <a:p>
            <a:pPr lvl="0" algn="just"/>
            <a:r>
              <a:rPr lang="es-ES" sz="1400" dirty="0"/>
              <a:t>	DGE: Datos Generales</a:t>
            </a:r>
          </a:p>
          <a:p>
            <a:pPr lvl="0" algn="just"/>
            <a:r>
              <a:rPr lang="es-ES" sz="1400" dirty="0"/>
              <a:t>	SEH: Siniestros de Eventos Hospitalarios</a:t>
            </a:r>
          </a:p>
          <a:p>
            <a:pPr lvl="0" algn="just"/>
            <a:r>
              <a:rPr lang="es-ES" sz="1400" dirty="0"/>
              <a:t>	SNH: Siniestros de Eventos no Hospitalarios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endParaRPr lang="es-ES" sz="16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ES" sz="1400" dirty="0"/>
              <a:t>En la décima posición deberá ponerse la clave del tipo de compañía: H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es-ES" sz="1400" dirty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s-ES" sz="1400" dirty="0"/>
              <a:t>De la décima primera a la décima cuarta posición deberá ponerse la clave asignada a la compañía, dicha clave deberá antecederse con ceros hasta ocupar las cuatro posiciones.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es-ES" sz="14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400" dirty="0"/>
              <a:t>De la décima quinta a la vigésima segunda posición deberá indicarse la fecha de reporte, señalando el año, mes y día (</a:t>
            </a:r>
            <a:r>
              <a:rPr lang="es-ES" sz="1400" dirty="0" err="1"/>
              <a:t>aaaammdd</a:t>
            </a:r>
            <a:r>
              <a:rPr lang="es-ES" sz="1400" dirty="0"/>
              <a:t>)</a:t>
            </a:r>
            <a:r>
              <a:rPr lang="es-MX" sz="1400" dirty="0"/>
              <a:t>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1842913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755576" y="230188"/>
            <a:ext cx="6715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NOMBRE DE ARCHIVOS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742743" y="1124744"/>
            <a:ext cx="6552728" cy="4478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s-ES" sz="1500" dirty="0"/>
              <a:t>Ejemplo: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400" dirty="0"/>
          </a:p>
          <a:p>
            <a:pPr algn="just"/>
            <a:r>
              <a:rPr lang="es-ES" sz="1500" dirty="0"/>
              <a:t>Los archivos de datos generales, siniestros de eventos hospitalarios y siniestros de eventos no hospitalarios para los seguros de salud para la Institución de Seguros con clave 0701, relativos al 31 de diciembre de 2019, le corresponderán los siguientes identificadores</a:t>
            </a:r>
          </a:p>
          <a:p>
            <a:pPr algn="just"/>
            <a:endParaRPr lang="es-MX" sz="1400" dirty="0"/>
          </a:p>
          <a:p>
            <a:pPr algn="just"/>
            <a:r>
              <a:rPr lang="es-MX" sz="1400" dirty="0"/>
              <a:t>Datos Generales</a:t>
            </a:r>
          </a:p>
          <a:p>
            <a:pPr algn="just"/>
            <a:endParaRPr lang="es-MX" sz="1400" dirty="0"/>
          </a:p>
          <a:p>
            <a:pPr algn="just"/>
            <a:r>
              <a:rPr lang="es-MX" sz="1400" dirty="0">
                <a:solidFill>
                  <a:srgbClr val="C00000"/>
                </a:solidFill>
              </a:rPr>
              <a:t>RR8SALDGEH070120191231.TXT</a:t>
            </a:r>
          </a:p>
          <a:p>
            <a:pPr algn="just"/>
            <a:endParaRPr lang="es-MX" sz="1400" dirty="0"/>
          </a:p>
          <a:p>
            <a:pPr algn="just"/>
            <a:endParaRPr lang="es-MX" sz="1400" dirty="0"/>
          </a:p>
          <a:p>
            <a:pPr algn="just"/>
            <a:r>
              <a:rPr lang="es-ES" sz="1400" dirty="0"/>
              <a:t>Siniestros de Eventos Hospitalarios</a:t>
            </a:r>
            <a:endParaRPr lang="es-MX" sz="1400" dirty="0"/>
          </a:p>
          <a:p>
            <a:pPr algn="just"/>
            <a:endParaRPr lang="es-MX" sz="1400" dirty="0"/>
          </a:p>
          <a:p>
            <a:pPr algn="just"/>
            <a:r>
              <a:rPr lang="es-MX" sz="1400" dirty="0">
                <a:solidFill>
                  <a:srgbClr val="C00000"/>
                </a:solidFill>
              </a:rPr>
              <a:t>RR8SALSEHH070120191231.TXT</a:t>
            </a:r>
          </a:p>
          <a:p>
            <a:pPr algn="just"/>
            <a:endParaRPr lang="es-MX" sz="1400" dirty="0"/>
          </a:p>
          <a:p>
            <a:pPr algn="just"/>
            <a:endParaRPr lang="es-MX" sz="1400" dirty="0"/>
          </a:p>
          <a:p>
            <a:pPr algn="just"/>
            <a:r>
              <a:rPr lang="es-ES" sz="1400" dirty="0"/>
              <a:t>Siniestros de Eventos no Hospitalarios</a:t>
            </a:r>
            <a:endParaRPr lang="es-MX" sz="1400" dirty="0"/>
          </a:p>
          <a:p>
            <a:pPr algn="just"/>
            <a:endParaRPr lang="es-MX" sz="1400" dirty="0"/>
          </a:p>
          <a:p>
            <a:pPr algn="just"/>
            <a:r>
              <a:rPr lang="es-MX" sz="1400" dirty="0">
                <a:solidFill>
                  <a:srgbClr val="C00000"/>
                </a:solidFill>
              </a:rPr>
              <a:t>RR8SALSNHH070120191231.TXT</a:t>
            </a:r>
          </a:p>
        </p:txBody>
      </p:sp>
    </p:spTree>
    <p:extLst>
      <p:ext uri="{BB962C8B-B14F-4D97-AF65-F5344CB8AC3E}">
        <p14:creationId xmlns:p14="http://schemas.microsoft.com/office/powerpoint/2010/main" val="1451354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755576" y="230188"/>
            <a:ext cx="6715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LLAVES PRIMARIAS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755576" y="1072039"/>
            <a:ext cx="6552728" cy="5369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0" algn="just"/>
            <a:r>
              <a:rPr lang="es-ES" sz="1500" dirty="0"/>
              <a:t>La llave primaria es la que hace único al registro y evita la duplicidad de los registros, la llave primaria de cada tabla son las siguientes</a:t>
            </a:r>
          </a:p>
          <a:p>
            <a:pPr lvl="0" algn="just"/>
            <a:endParaRPr lang="es-ES" sz="1600" dirty="0">
              <a:solidFill>
                <a:srgbClr val="C00000"/>
              </a:solidFill>
            </a:endParaRPr>
          </a:p>
          <a:p>
            <a:pPr lvl="0" algn="just"/>
            <a:r>
              <a:rPr lang="es-ES" sz="1500" dirty="0">
                <a:solidFill>
                  <a:srgbClr val="C00000"/>
                </a:solidFill>
              </a:rPr>
              <a:t>Datos Generales</a:t>
            </a:r>
          </a:p>
          <a:p>
            <a:pPr lvl="0" algn="just">
              <a:lnSpc>
                <a:spcPct val="150000"/>
              </a:lnSpc>
            </a:pPr>
            <a:r>
              <a:rPr lang="es-ES" sz="1400" dirty="0"/>
              <a:t>	Identificador Único</a:t>
            </a:r>
          </a:p>
          <a:p>
            <a:pPr lvl="0" algn="just">
              <a:lnSpc>
                <a:spcPct val="150000"/>
              </a:lnSpc>
            </a:pPr>
            <a:r>
              <a:rPr lang="es-ES" sz="1400" dirty="0"/>
              <a:t>	Número de Póliza</a:t>
            </a:r>
          </a:p>
          <a:p>
            <a:pPr lvl="0" algn="just">
              <a:lnSpc>
                <a:spcPct val="150000"/>
              </a:lnSpc>
            </a:pPr>
            <a:r>
              <a:rPr lang="es-ES" sz="1400" dirty="0"/>
              <a:t>	</a:t>
            </a:r>
            <a:endParaRPr lang="es-ES" sz="1600" dirty="0"/>
          </a:p>
          <a:p>
            <a:pPr lvl="0" algn="just"/>
            <a:r>
              <a:rPr lang="es-ES" sz="1500" dirty="0">
                <a:solidFill>
                  <a:srgbClr val="C00000"/>
                </a:solidFill>
              </a:rPr>
              <a:t>Siniestros de Eventos Hospitalarios </a:t>
            </a:r>
          </a:p>
          <a:p>
            <a:pPr lvl="0" algn="just">
              <a:lnSpc>
                <a:spcPct val="150000"/>
              </a:lnSpc>
            </a:pPr>
            <a:r>
              <a:rPr lang="es-ES" sz="1500" dirty="0"/>
              <a:t>	</a:t>
            </a:r>
            <a:r>
              <a:rPr lang="es-ES" sz="1400" dirty="0"/>
              <a:t>Identificador Único</a:t>
            </a:r>
          </a:p>
          <a:p>
            <a:pPr lvl="0" algn="just">
              <a:lnSpc>
                <a:spcPct val="150000"/>
              </a:lnSpc>
            </a:pPr>
            <a:r>
              <a:rPr lang="es-ES" sz="1400" dirty="0"/>
              <a:t>	Número de Póliza</a:t>
            </a:r>
          </a:p>
          <a:p>
            <a:pPr lvl="0" algn="just">
              <a:lnSpc>
                <a:spcPct val="150000"/>
              </a:lnSpc>
            </a:pPr>
            <a:r>
              <a:rPr lang="es-ES" sz="1400" dirty="0"/>
              <a:t>	Número de Siniestro</a:t>
            </a:r>
          </a:p>
          <a:p>
            <a:pPr lvl="0" algn="just">
              <a:lnSpc>
                <a:spcPct val="150000"/>
              </a:lnSpc>
            </a:pPr>
            <a:r>
              <a:rPr lang="es-ES" sz="1400" dirty="0"/>
              <a:t>	Número de Reclamación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endParaRPr lang="es-ES" sz="1600" dirty="0"/>
          </a:p>
          <a:p>
            <a:pPr lvl="0" algn="just"/>
            <a:r>
              <a:rPr lang="es-ES" sz="1500" dirty="0">
                <a:solidFill>
                  <a:srgbClr val="C00000"/>
                </a:solidFill>
              </a:rPr>
              <a:t>Siniestros de Eventos no Hospitalarios </a:t>
            </a:r>
          </a:p>
          <a:p>
            <a:pPr lvl="0" algn="just">
              <a:lnSpc>
                <a:spcPct val="150000"/>
              </a:lnSpc>
            </a:pPr>
            <a:r>
              <a:rPr lang="es-ES" dirty="0"/>
              <a:t>	</a:t>
            </a:r>
            <a:r>
              <a:rPr lang="es-ES" sz="1400" dirty="0"/>
              <a:t>Identificador Único</a:t>
            </a:r>
          </a:p>
          <a:p>
            <a:pPr lvl="0" algn="just">
              <a:lnSpc>
                <a:spcPct val="150000"/>
              </a:lnSpc>
            </a:pPr>
            <a:r>
              <a:rPr lang="es-ES" sz="1400" dirty="0"/>
              <a:t>	Número de Póliza</a:t>
            </a:r>
          </a:p>
          <a:p>
            <a:pPr lvl="0" algn="just">
              <a:lnSpc>
                <a:spcPct val="150000"/>
              </a:lnSpc>
            </a:pPr>
            <a:r>
              <a:rPr lang="es-ES" sz="1400" dirty="0"/>
              <a:t>	Número de Siniestro</a:t>
            </a:r>
          </a:p>
          <a:p>
            <a:pPr lvl="0" algn="just">
              <a:lnSpc>
                <a:spcPct val="150000"/>
              </a:lnSpc>
            </a:pPr>
            <a:r>
              <a:rPr lang="es-ES" sz="1400" dirty="0"/>
              <a:t>	Número de Reclamación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225971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755576" y="230188"/>
            <a:ext cx="67151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CONSIDERACIONES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4 CuadroTexto"/>
          <p:cNvSpPr txBox="1">
            <a:spLocks noChangeArrowheads="1"/>
          </p:cNvSpPr>
          <p:nvPr/>
        </p:nvSpPr>
        <p:spPr bwMode="auto">
          <a:xfrm>
            <a:off x="755576" y="1450519"/>
            <a:ext cx="6552728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es-ES" sz="1600" dirty="0"/>
              <a:t>En caso de coaseguro entre compañías cada institución deberá reportar la parte que le corresponda de primas y siniestros.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endParaRPr lang="es-ES" sz="1600" dirty="0"/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es-ES" sz="1600" dirty="0"/>
              <a:t>Los ceros contenidos en las claves de los catálogos no deberán omitirse.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endParaRPr lang="es-ES" sz="1600" dirty="0"/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es-ES" sz="1600" dirty="0"/>
              <a:t>Los números de póliza e Identificador Único que se reporten en más de un archivo plano y/o en diferentes ejercicios, deberán coincidir en su captura.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endParaRPr lang="es-ES" sz="1600" dirty="0"/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r>
              <a:rPr lang="es-ES" sz="1600" dirty="0"/>
              <a:t>Las variables de Prima Emitida, Prima Devengada, Monto de Hospitalización, Monto de Honorarios Médicos y Monto de Atenciones se reportarán con 2 decimales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endParaRPr lang="es-ES" sz="16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MX" sz="1600" dirty="0"/>
              <a:t>Las cantidades deberán reportarse en pesos, incluyendo las pólizas en moneda extranjera o indizada y se deberá considerar el tipo de cambio o valor de referencia utilizado al momento de su registro contable.</a:t>
            </a:r>
          </a:p>
          <a:p>
            <a:pPr marL="285750" lvl="0" indent="-285750" algn="just">
              <a:buFont typeface="Wingdings" panose="05000000000000000000" pitchFamily="2" charset="2"/>
              <a:buChar char="ü"/>
            </a:pP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2578513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CuadroTexto"/>
          <p:cNvSpPr txBox="1">
            <a:spLocks noChangeArrowheads="1"/>
          </p:cNvSpPr>
          <p:nvPr/>
        </p:nvSpPr>
        <p:spPr bwMode="auto">
          <a:xfrm>
            <a:off x="1285847" y="230187"/>
            <a:ext cx="6715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2800" dirty="0">
                <a:latin typeface="Calibri" pitchFamily="34" charset="0"/>
              </a:rPr>
              <a:t>Prima Devengada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571500" y="1000125"/>
            <a:ext cx="79295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4 CuadroTexto"/>
          <p:cNvSpPr txBox="1">
            <a:spLocks noChangeArrowheads="1"/>
          </p:cNvSpPr>
          <p:nvPr/>
        </p:nvSpPr>
        <p:spPr bwMode="auto">
          <a:xfrm>
            <a:off x="717134" y="1196752"/>
            <a:ext cx="6552728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lvl="0" algn="just"/>
            <a:r>
              <a:rPr lang="es-ES" dirty="0"/>
              <a:t>Se debe reportar la parte proporcional de la prima emitida que corresponde al periodo transcurrido a la fecha de cierre del ejercicio. </a:t>
            </a:r>
          </a:p>
          <a:p>
            <a:pPr lvl="0" algn="just"/>
            <a:endParaRPr lang="es-MX" dirty="0"/>
          </a:p>
          <a:p>
            <a:pPr algn="just"/>
            <a:r>
              <a:rPr lang="es-ES" dirty="0"/>
              <a:t>Para efectos de </a:t>
            </a:r>
            <a:r>
              <a:rPr lang="es-ES" dirty="0" err="1"/>
              <a:t>devengamiento</a:t>
            </a:r>
            <a:r>
              <a:rPr lang="es-ES" dirty="0"/>
              <a:t> de la prima emitida, esta deberá considerarse desde la fecha de inicio de vigencia de la cobertura. </a:t>
            </a:r>
          </a:p>
          <a:p>
            <a:pPr algn="just"/>
            <a:endParaRPr lang="es-ES" dirty="0"/>
          </a:p>
          <a:p>
            <a:pPr algn="just"/>
            <a:r>
              <a:rPr lang="es-ES" dirty="0"/>
              <a:t>Si el fin de vigencia es menor o igual a la fecha de cierre del ejercicio entonces la prima devengada deberá ser igual a la prima emitida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37931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6" grpId="0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Taller Autos Dic 2018[20181210103430444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echa xmlns="8a1bad36-d8b0-4cfa-9462-7c748c5ba06c">2019-12-17T06:00:00+00:00</Fecha>
    <Ejercicio xmlns="8a1bad36-d8b0-4cfa-9462-7c748c5ba06c">2019: Seguros (CUSF)</Ejercicio>
    <Orden xmlns="8a1bad36-d8b0-4cfa-9462-7c748c5ba06c">D</Orden>
    <_dlc_DocId xmlns="fbb82a6a-a961-4754-99c6-5e8b59674839">ZUWP26PT267V-208-436</_dlc_DocId>
    <_dlc_DocIdUrl xmlns="fbb82a6a-a961-4754-99c6-5e8b59674839">
      <Url>https://www.cnsf.gob.mx/Sistemas/_layouts/15/DocIdRedir.aspx?ID=ZUWP26PT267V-208-436</Url>
      <Description>ZUWP26PT267V-208-436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D6B3A07897E7B468E6372F906A21529" ma:contentTypeVersion="3" ma:contentTypeDescription="Crear nuevo documento." ma:contentTypeScope="" ma:versionID="96f41bc828122236fb28b18823518c57">
  <xsd:schema xmlns:xsd="http://www.w3.org/2001/XMLSchema" xmlns:xs="http://www.w3.org/2001/XMLSchema" xmlns:p="http://schemas.microsoft.com/office/2006/metadata/properties" xmlns:ns2="8a1bad36-d8b0-4cfa-9462-7c748c5ba06c" xmlns:ns3="fbb82a6a-a961-4754-99c6-5e8b59674839" targetNamespace="http://schemas.microsoft.com/office/2006/metadata/properties" ma:root="true" ma:fieldsID="dff5b5ee9d2ad7274c3b25a988b8ed77" ns2:_="" ns3:_="">
    <xsd:import namespace="8a1bad36-d8b0-4cfa-9462-7c748c5ba06c"/>
    <xsd:import namespace="fbb82a6a-a961-4754-99c6-5e8b59674839"/>
    <xsd:element name="properties">
      <xsd:complexType>
        <xsd:sequence>
          <xsd:element name="documentManagement">
            <xsd:complexType>
              <xsd:all>
                <xsd:element ref="ns2:Fecha" minOccurs="0"/>
                <xsd:element ref="ns2:Ejercicio" minOccurs="0"/>
                <xsd:element ref="ns2:Orden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1bad36-d8b0-4cfa-9462-7c748c5ba06c" elementFormDefault="qualified">
    <xsd:import namespace="http://schemas.microsoft.com/office/2006/documentManagement/types"/>
    <xsd:import namespace="http://schemas.microsoft.com/office/infopath/2007/PartnerControls"/>
    <xsd:element name="Fecha" ma:index="8" nillable="true" ma:displayName="Fecha" ma:format="DateOnly" ma:internalName="Fecha">
      <xsd:simpleType>
        <xsd:restriction base="dms:DateTime"/>
      </xsd:simpleType>
    </xsd:element>
    <xsd:element name="Ejercicio" ma:index="9" nillable="true" ma:displayName="Ejercicio" ma:internalName="Ejercicio">
      <xsd:simpleType>
        <xsd:restriction base="dms:Text">
          <xsd:maxLength value="255"/>
        </xsd:restriction>
      </xsd:simpleType>
    </xsd:element>
    <xsd:element name="Orden" ma:index="10" nillable="true" ma:displayName="Orden" ma:internalName="Orde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b82a6a-a961-4754-99c6-5e8b59674839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12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F4F5D8-B472-4F10-918E-CA0B8DAEA984}"/>
</file>

<file path=customXml/itemProps2.xml><?xml version="1.0" encoding="utf-8"?>
<ds:datastoreItem xmlns:ds="http://schemas.openxmlformats.org/officeDocument/2006/customXml" ds:itemID="{933C44AF-978A-4714-82CD-01781E238011}"/>
</file>

<file path=customXml/itemProps3.xml><?xml version="1.0" encoding="utf-8"?>
<ds:datastoreItem xmlns:ds="http://schemas.openxmlformats.org/officeDocument/2006/customXml" ds:itemID="{33FCC4E3-4D4D-4E5A-B16C-A7F5D08F9EF8}"/>
</file>

<file path=customXml/itemProps4.xml><?xml version="1.0" encoding="utf-8"?>
<ds:datastoreItem xmlns:ds="http://schemas.openxmlformats.org/officeDocument/2006/customXml" ds:itemID="{BDFC1B2E-7FD4-4717-8286-09D4ED3A730E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7296</TotalTime>
  <Words>1168</Words>
  <Application>Microsoft Office PowerPoint</Application>
  <PresentationFormat>Presentación en pantalla (4:3)</PresentationFormat>
  <Paragraphs>191</Paragraphs>
  <Slides>19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6" baseType="lpstr">
      <vt:lpstr>Arial</vt:lpstr>
      <vt:lpstr>Calibri</vt:lpstr>
      <vt:lpstr>Century Gothic</vt:lpstr>
      <vt:lpstr>Trebuchet MS</vt:lpstr>
      <vt:lpstr>Wingdings</vt:lpstr>
      <vt:lpstr>Wingdings 3</vt:lpstr>
      <vt:lpstr>Faceta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Salud Dic 2019</dc:title>
  <dc:creator>ERVin</dc:creator>
  <cp:lastModifiedBy>RICARDO HUMBERTO SEVILLA AGUILAR</cp:lastModifiedBy>
  <cp:revision>612</cp:revision>
  <dcterms:created xsi:type="dcterms:W3CDTF">2008-01-14T02:59:13Z</dcterms:created>
  <dcterms:modified xsi:type="dcterms:W3CDTF">2019-12-17T02:08:22Z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0x0101003D6B3A07897E7B468E6372F906A21529</vt:lpwstr>
  </property>
  <property fmtid="{D5CDD505-2E9C-101B-9397-08002B2CF9AE}" pid="3" name="_dlc_DocIdItemGuid">
    <vt:lpwstr>876ed40d-4665-4918-ab0c-c77d3acd2416</vt:lpwstr>
  </property>
</Properties>
</file>